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5"/>
    <p:restoredTop sz="94652"/>
  </p:normalViewPr>
  <p:slideViewPr>
    <p:cSldViewPr snapToGrid="0" snapToObjects="1">
      <p:cViewPr varScale="1">
        <p:scale>
          <a:sx n="100" d="100"/>
          <a:sy n="100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B99BF-2A29-8E44-954F-239C653A5C07}" type="datetimeFigureOut">
              <a:rPr lang="en-US" smtClean="0"/>
              <a:t>3/5/17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35E8F-8F20-B149-9822-195385E7D6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12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35000"/>
            <a:ext cx="8699500" cy="2704636"/>
          </a:xfrm>
        </p:spPr>
        <p:txBody>
          <a:bodyPr/>
          <a:lstStyle/>
          <a:p>
            <a:pPr algn="l"/>
            <a:r>
              <a:rPr lang="en-US" dirty="0" err="1"/>
              <a:t>Kaggle</a:t>
            </a:r>
            <a:r>
              <a:rPr lang="en-US" dirty="0"/>
              <a:t> Two-Sigma Apartment Interest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Team: Emil Parikh, and Glen Ferguson, Jason Chen</a:t>
            </a:r>
          </a:p>
        </p:txBody>
      </p:sp>
    </p:spTree>
    <p:extLst>
      <p:ext uri="{BB962C8B-B14F-4D97-AF65-F5344CB8AC3E}">
        <p14:creationId xmlns:p14="http://schemas.microsoft.com/office/powerpoint/2010/main" val="124490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16089"/>
            <a:ext cx="8596668" cy="3880773"/>
          </a:xfrm>
        </p:spPr>
        <p:txBody>
          <a:bodyPr/>
          <a:lstStyle/>
          <a:p>
            <a:r>
              <a:rPr lang="en-US" dirty="0" smtClean="0"/>
              <a:t>Class imbalances and the </a:t>
            </a:r>
            <a:r>
              <a:rPr lang="en-US" dirty="0" err="1" smtClean="0"/>
              <a:t>Logloss</a:t>
            </a:r>
            <a:r>
              <a:rPr lang="en-US" dirty="0" smtClean="0"/>
              <a:t> metric rewarded models that fit low preferentially with some medium</a:t>
            </a:r>
          </a:p>
          <a:p>
            <a:endParaRPr lang="en-US" dirty="0"/>
          </a:p>
          <a:p>
            <a:r>
              <a:rPr lang="en-US" dirty="0" smtClean="0"/>
              <a:t>Using up/down sampling of the data is is possible to increase accuracy</a:t>
            </a:r>
          </a:p>
          <a:p>
            <a:pPr lvl="1"/>
            <a:r>
              <a:rPr lang="en-US" dirty="0" smtClean="0"/>
              <a:t>Increasing the </a:t>
            </a:r>
            <a:r>
              <a:rPr lang="en-US" dirty="0"/>
              <a:t>accurate </a:t>
            </a:r>
            <a:r>
              <a:rPr lang="en-US" dirty="0" smtClean="0"/>
              <a:t>of high interest predictions</a:t>
            </a:r>
          </a:p>
          <a:p>
            <a:pPr lvl="1"/>
            <a:r>
              <a:rPr lang="en-US" dirty="0" smtClean="0"/>
              <a:t>They tend to be worse at predicting medium interest</a:t>
            </a:r>
          </a:p>
          <a:p>
            <a:endParaRPr lang="en-US" dirty="0" smtClean="0"/>
          </a:p>
          <a:p>
            <a:r>
              <a:rPr lang="en-US" dirty="0" smtClean="0"/>
              <a:t>Feature engineering to improve classification of medium and high interest properties is important for model accuracy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11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Description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72011"/>
          </a:xfrm>
        </p:spPr>
        <p:txBody>
          <a:bodyPr>
            <a:normAutofit/>
          </a:bodyPr>
          <a:lstStyle/>
          <a:p>
            <a:r>
              <a:rPr lang="en-US" dirty="0" smtClean="0"/>
              <a:t>The description variable was unstructured html </a:t>
            </a:r>
          </a:p>
          <a:p>
            <a:r>
              <a:rPr lang="en-US" sz="1400" dirty="0" smtClean="0"/>
              <a:t>"Spacious </a:t>
            </a:r>
            <a:r>
              <a:rPr lang="en-US" sz="1400" dirty="0"/>
              <a:t>1 Bedroom 1 Bathroom in </a:t>
            </a:r>
            <a:r>
              <a:rPr lang="en-US" sz="1400" dirty="0" err="1"/>
              <a:t>Williamsburg!Apartment</a:t>
            </a:r>
            <a:r>
              <a:rPr lang="en-US" sz="1400" dirty="0"/>
              <a:t> Features:- Renovated Eat in Kitchen With Dishwasher- Renovated Bathroom- Beautiful Hardwood Floors- Lots of Sunlight- Great Closet Space- Freshly Painted- Heat and Hot Water Included- Live in Super Nearby L, J, M &amp; G Trains 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/&gt;Contact </a:t>
            </a:r>
            <a:r>
              <a:rPr lang="en-US" sz="1400" dirty="0" err="1"/>
              <a:t>Information:Kenneth</a:t>
            </a:r>
            <a:r>
              <a:rPr lang="en-US" sz="1400" dirty="0"/>
              <a:t> </a:t>
            </a:r>
            <a:r>
              <a:rPr lang="en-US" sz="1400" dirty="0" err="1"/>
              <a:t>BeakExclusive</a:t>
            </a:r>
            <a:r>
              <a:rPr lang="en-US" sz="1400" dirty="0"/>
              <a:t> </a:t>
            </a:r>
            <a:r>
              <a:rPr lang="en-US" sz="1400" dirty="0" err="1"/>
              <a:t>AgentC</a:t>
            </a:r>
            <a:r>
              <a:rPr lang="en-US" sz="1400" dirty="0"/>
              <a:t>: </a:t>
            </a:r>
            <a:r>
              <a:rPr lang="en-US" sz="1400" dirty="0" smtClean="0"/>
              <a:t>064-692-8838 Email</a:t>
            </a:r>
            <a:r>
              <a:rPr lang="en-US" sz="1400" dirty="0"/>
              <a:t>: </a:t>
            </a:r>
            <a:r>
              <a:rPr lang="en-US" sz="1400" dirty="0" err="1"/>
              <a:t>kagglemanager@renthop.com</a:t>
            </a:r>
            <a:r>
              <a:rPr lang="en-US" sz="1400" dirty="0"/>
              <a:t>, Text or Email to schedule a private viewing!&lt;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/&gt;&lt;p&gt;&lt;a  </a:t>
            </a:r>
            <a:r>
              <a:rPr lang="en-US" sz="1400" dirty="0" err="1" smtClean="0"/>
              <a:t>website_redacted</a:t>
            </a:r>
            <a:r>
              <a:rPr lang="en-US" sz="1400" dirty="0" smtClean="0"/>
              <a:t>”</a:t>
            </a:r>
            <a:endParaRPr lang="en-US" sz="1400" dirty="0" smtClean="0"/>
          </a:p>
          <a:p>
            <a:r>
              <a:rPr lang="en-US" dirty="0" smtClean="0"/>
              <a:t>NLP from the </a:t>
            </a:r>
            <a:r>
              <a:rPr lang="en-US" dirty="0" err="1"/>
              <a:t>tidytext</a:t>
            </a:r>
            <a:r>
              <a:rPr lang="en-US" dirty="0"/>
              <a:t> </a:t>
            </a:r>
            <a:r>
              <a:rPr lang="en-US" dirty="0" smtClean="0"/>
              <a:t>package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Ngrams</a:t>
            </a:r>
            <a:r>
              <a:rPr lang="en-US" dirty="0" smtClean="0"/>
              <a:t> (short phrases) from the library</a:t>
            </a:r>
          </a:p>
          <a:p>
            <a:pPr lvl="2"/>
            <a:r>
              <a:rPr lang="en-US" dirty="0" smtClean="0"/>
              <a:t>Used SVM to classify, but this had no predictive power</a:t>
            </a:r>
          </a:p>
          <a:p>
            <a:r>
              <a:rPr lang="en-US" dirty="0" smtClean="0"/>
              <a:t>Sentiment analysis</a:t>
            </a:r>
          </a:p>
          <a:p>
            <a:pPr lvl="1"/>
            <a:r>
              <a:rPr lang="en-US" dirty="0" smtClean="0"/>
              <a:t>A column of the word counts for each sentiment, positive, negative, anticipation, fear, anger, joy, disgust, sadness, surprise, and trust</a:t>
            </a:r>
          </a:p>
          <a:p>
            <a:pPr lvl="1"/>
            <a:r>
              <a:rPr lang="en-US" dirty="0" smtClean="0"/>
              <a:t>Positive was by far the most important!</a:t>
            </a:r>
            <a:endParaRPr lang="en-US" dirty="0"/>
          </a:p>
          <a:p>
            <a:endParaRPr lang="en-US" sz="1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904" y="3113927"/>
            <a:ext cx="2130598" cy="1644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2501" y="5979777"/>
            <a:ext cx="7346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mtClean="0"/>
              <a:t>aberration   abhor   abhorrent   abject   abnormal   </a:t>
            </a:r>
            <a:r>
              <a:rPr lang="en-US" dirty="0"/>
              <a:t>disgust</a:t>
            </a:r>
          </a:p>
        </p:txBody>
      </p:sp>
    </p:spTree>
    <p:extLst>
      <p:ext uri="{BB962C8B-B14F-4D97-AF65-F5344CB8AC3E}">
        <p14:creationId xmlns:p14="http://schemas.microsoft.com/office/powerpoint/2010/main" val="2827438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 smtClean="0"/>
              <a:t>Manager 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49389"/>
            <a:ext cx="8596668" cy="3880773"/>
          </a:xfrm>
        </p:spPr>
        <p:txBody>
          <a:bodyPr/>
          <a:lstStyle/>
          <a:p>
            <a:r>
              <a:rPr lang="en-US" dirty="0" smtClean="0"/>
              <a:t>Based on a </a:t>
            </a:r>
            <a:r>
              <a:rPr lang="en-US" dirty="0" err="1" smtClean="0"/>
              <a:t>Kaggle</a:t>
            </a:r>
            <a:r>
              <a:rPr lang="en-US" dirty="0" smtClean="0"/>
              <a:t> Kernel, the </a:t>
            </a:r>
            <a:r>
              <a:rPr lang="en-US" dirty="0" err="1" smtClean="0"/>
              <a:t>Kernal</a:t>
            </a:r>
            <a:r>
              <a:rPr lang="en-US" dirty="0" smtClean="0"/>
              <a:t> has now been </a:t>
            </a:r>
            <a:r>
              <a:rPr lang="en-US" dirty="0" err="1" smtClean="0"/>
              <a:t>signficantly</a:t>
            </a:r>
            <a:r>
              <a:rPr lang="en-US" dirty="0" smtClean="0"/>
              <a:t> changed</a:t>
            </a:r>
          </a:p>
          <a:p>
            <a:pPr lvl="1"/>
            <a:r>
              <a:rPr lang="en-US" dirty="0" smtClean="0"/>
              <a:t>Results in severe overfitting based on difference between validation score and </a:t>
            </a:r>
            <a:r>
              <a:rPr lang="en-US" dirty="0" err="1"/>
              <a:t>K</a:t>
            </a:r>
            <a:r>
              <a:rPr lang="en-US" dirty="0" err="1" smtClean="0"/>
              <a:t>aggle</a:t>
            </a:r>
            <a:r>
              <a:rPr lang="en-US" dirty="0" smtClean="0"/>
              <a:t> score. </a:t>
            </a:r>
          </a:p>
          <a:p>
            <a:r>
              <a:rPr lang="en-US" dirty="0" smtClean="0"/>
              <a:t>Since the output was used to determine the fit there is leakage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176" y="3244602"/>
            <a:ext cx="6216984" cy="292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11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 Importance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4" y="1130078"/>
            <a:ext cx="7581900" cy="5242147"/>
          </a:xfrm>
        </p:spPr>
      </p:pic>
      <p:sp useBgFill="1">
        <p:nvSpPr>
          <p:cNvPr id="7" name="Rounded Rectangle 6"/>
          <p:cNvSpPr/>
          <p:nvPr/>
        </p:nvSpPr>
        <p:spPr>
          <a:xfrm>
            <a:off x="3898900" y="1257300"/>
            <a:ext cx="914400" cy="1651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5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50" y="444500"/>
            <a:ext cx="8508834" cy="588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Plot Final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83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/>
          <a:lstStyle/>
          <a:p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Ridge</a:t>
            </a:r>
          </a:p>
          <a:p>
            <a:pPr lvl="1"/>
            <a:r>
              <a:rPr lang="en-US" dirty="0" smtClean="0"/>
              <a:t>Elastic Net</a:t>
            </a:r>
          </a:p>
          <a:p>
            <a:pPr lvl="1"/>
            <a:r>
              <a:rPr lang="en-US" dirty="0" smtClean="0"/>
              <a:t>Standard implementations don</a:t>
            </a:r>
            <a:r>
              <a:rPr lang="mr-IN" dirty="0" smtClean="0"/>
              <a:t>’</a:t>
            </a:r>
            <a:r>
              <a:rPr lang="en-US" dirty="0" smtClean="0"/>
              <a:t>t predict high values even with CV</a:t>
            </a:r>
          </a:p>
          <a:p>
            <a:pPr lvl="1"/>
            <a:r>
              <a:rPr lang="en-US" dirty="0" smtClean="0"/>
              <a:t>Not good at predicting medium</a:t>
            </a:r>
          </a:p>
          <a:p>
            <a:r>
              <a:rPr lang="en-US" dirty="0" smtClean="0"/>
              <a:t>Random Forest (7 variables)</a:t>
            </a:r>
          </a:p>
          <a:p>
            <a:pPr lvl="1"/>
            <a:r>
              <a:rPr lang="en-US" dirty="0" smtClean="0"/>
              <a:t>Ranger Implementation</a:t>
            </a:r>
          </a:p>
          <a:p>
            <a:pPr lvl="2"/>
            <a:r>
              <a:rPr lang="en-US" dirty="0" smtClean="0"/>
              <a:t>Much faster than </a:t>
            </a:r>
            <a:r>
              <a:rPr lang="en-US" dirty="0" err="1" smtClean="0"/>
              <a:t>randomForest</a:t>
            </a:r>
            <a:r>
              <a:rPr lang="en-US" dirty="0" smtClean="0"/>
              <a:t> package</a:t>
            </a:r>
          </a:p>
          <a:p>
            <a:pPr lvl="2"/>
            <a:r>
              <a:rPr lang="en-US" dirty="0" smtClean="0"/>
              <a:t>Very poor at predicting medium </a:t>
            </a:r>
          </a:p>
          <a:p>
            <a:r>
              <a:rPr lang="en-US" dirty="0" smtClean="0"/>
              <a:t>H2O Gradient Boosting</a:t>
            </a:r>
          </a:p>
          <a:p>
            <a:pPr lvl="1"/>
            <a:r>
              <a:rPr lang="en-US" dirty="0" smtClean="0"/>
              <a:t>Better at predicting high values, not as good at predicting lower values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73600" y="1245970"/>
            <a:ext cx="303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Tuning models provided limited benefit in all cases!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47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 smtClean="0"/>
              <a:t>Models </a:t>
            </a:r>
            <a:r>
              <a:rPr lang="mr-IN" dirty="0" smtClean="0"/>
              <a:t>–</a:t>
            </a:r>
            <a:r>
              <a:rPr lang="en-US" dirty="0" smtClean="0"/>
              <a:t> Logistic with Ridge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08387"/>
            <a:ext cx="8301566" cy="5739725"/>
          </a:xfrm>
          <a:prstGeom prst="rect">
            <a:avLst/>
          </a:prstGeom>
        </p:spPr>
      </p:pic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8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 smtClean="0"/>
              <a:t>Models </a:t>
            </a:r>
            <a:r>
              <a:rPr lang="mr-IN" dirty="0" smtClean="0"/>
              <a:t>–</a:t>
            </a:r>
            <a:r>
              <a:rPr lang="en-US" dirty="0" smtClean="0"/>
              <a:t> Ranger</a:t>
            </a:r>
            <a:endParaRPr lang="en-US" dirty="0"/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5" y="933112"/>
            <a:ext cx="8357647" cy="5778500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33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 smtClean="0"/>
              <a:t>Models </a:t>
            </a:r>
            <a:r>
              <a:rPr lang="mr-IN" dirty="0" smtClean="0"/>
              <a:t>–</a:t>
            </a:r>
            <a:r>
              <a:rPr lang="en-US" dirty="0" smtClean="0"/>
              <a:t> GBM</a:t>
            </a:r>
            <a:endParaRPr lang="en-US" dirty="0"/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34" y="1022012"/>
            <a:ext cx="8467858" cy="5854700"/>
          </a:xfrm>
          <a:prstGeom prst="rect">
            <a:avLst/>
          </a:prstGeom>
        </p:spPr>
      </p:pic>
      <p:sp useBgFill="1">
        <p:nvSpPr>
          <p:cNvPr id="7" name="Rounded Rectangle 6"/>
          <p:cNvSpPr/>
          <p:nvPr/>
        </p:nvSpPr>
        <p:spPr>
          <a:xfrm>
            <a:off x="3543300" y="65786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8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401</TotalTime>
  <Words>386</Words>
  <Application>Microsoft Macintosh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Mangal</vt:lpstr>
      <vt:lpstr>Trebuchet MS</vt:lpstr>
      <vt:lpstr>Wingdings 3</vt:lpstr>
      <vt:lpstr>Arial</vt:lpstr>
      <vt:lpstr>Facet</vt:lpstr>
      <vt:lpstr>Kaggle Two-Sigma Apartment Interest Project</vt:lpstr>
      <vt:lpstr>Description Variable</vt:lpstr>
      <vt:lpstr>Manager ID</vt:lpstr>
      <vt:lpstr>Variable Importance</vt:lpstr>
      <vt:lpstr>Correlation Plot Final Variables</vt:lpstr>
      <vt:lpstr>Models</vt:lpstr>
      <vt:lpstr>Models – Logistic with Ridge</vt:lpstr>
      <vt:lpstr>Models – Ranger</vt:lpstr>
      <vt:lpstr>Models – GBM</vt:lpstr>
      <vt:lpstr>Conclusions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 Ferguson</dc:creator>
  <cp:lastModifiedBy>Glen Ferguson</cp:lastModifiedBy>
  <cp:revision>28</cp:revision>
  <dcterms:created xsi:type="dcterms:W3CDTF">2017-03-04T18:50:02Z</dcterms:created>
  <dcterms:modified xsi:type="dcterms:W3CDTF">2017-03-05T19:03:13Z</dcterms:modified>
</cp:coreProperties>
</file>

<file path=docProps/thumbnail.jpeg>
</file>